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3375D5-2B4D-3C82-0B87-30CC9B0B29C0}" v="682" dt="2024-07-05T17:11:52.3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2.jpeg>
</file>

<file path=ppt/media/image3.jpeg>
</file>

<file path=ppt/media/image4.pn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677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154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3656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183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61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194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101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816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318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054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882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235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794" r:id="rId6"/>
    <p:sldLayoutId id="2147483790" r:id="rId7"/>
    <p:sldLayoutId id="2147483791" r:id="rId8"/>
    <p:sldLayoutId id="2147483792" r:id="rId9"/>
    <p:sldLayoutId id="2147483793" r:id="rId10"/>
    <p:sldLayoutId id="2147483795" r:id="rId11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ED93057-B056-4D1D-B0DA-F1619DAAF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825689"/>
            <a:ext cx="6795928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5103" y="1057522"/>
            <a:ext cx="4741843" cy="2173433"/>
          </a:xfrm>
        </p:spPr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bg1"/>
                </a:solidFill>
                <a:ea typeface="Meiryo"/>
              </a:rPr>
              <a:t>Cyberthreat </a:t>
            </a:r>
            <a:br>
              <a:rPr lang="en-US" sz="4400" b="1" dirty="0">
                <a:ea typeface="Meiryo"/>
              </a:rPr>
            </a:br>
            <a:r>
              <a:rPr lang="en-US" sz="4400" b="1" dirty="0">
                <a:solidFill>
                  <a:schemeClr val="bg1"/>
                </a:solidFill>
                <a:ea typeface="Meiryo"/>
              </a:rPr>
              <a:t>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35104" y="3751119"/>
            <a:ext cx="4797502" cy="1606163"/>
          </a:xfrm>
        </p:spPr>
        <p:txBody>
          <a:bodyPr anchor="t">
            <a:norm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ea typeface="Meiryo"/>
              </a:rPr>
              <a:t>Phishing email detection system</a:t>
            </a:r>
            <a:endParaRPr lang="en-US" b="1">
              <a:solidFill>
                <a:schemeClr val="tx1">
                  <a:lumMod val="75000"/>
                  <a:lumOff val="25000"/>
                </a:schemeClr>
              </a:solidFill>
              <a:ea typeface="Meiryo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5B41592-BC5E-4AE2-8CA7-91C73FD8F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89697"/>
            <a:ext cx="1070775" cy="2466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CB574A3D-9991-4D4A-91DF-0D0DE47DB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5A56255-4961-41E1-887B-7319F23C90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39893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3 Types of Emails You Can Send to Save Time in HubSpot">
            <a:extLst>
              <a:ext uri="{FF2B5EF4-FFF2-40B4-BE49-F238E27FC236}">
                <a16:creationId xmlns:a16="http://schemas.microsoft.com/office/drawing/2014/main" id="{63BC89CC-F3D7-E3D2-1798-522DA21E35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03" r="14447"/>
          <a:stretch/>
        </p:blipFill>
        <p:spPr>
          <a:xfrm>
            <a:off x="6859936" y="-2"/>
            <a:ext cx="5332064" cy="68580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7AABD9-A052-5A81-F178-A54D0218E1C1}"/>
              </a:ext>
            </a:extLst>
          </p:cNvPr>
          <p:cNvSpPr txBox="1"/>
          <p:nvPr/>
        </p:nvSpPr>
        <p:spPr>
          <a:xfrm>
            <a:off x="1065232" y="6206444"/>
            <a:ext cx="571532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ea typeface="Meiryo"/>
              </a:rPr>
              <a:t>Submitted by: Adit Sharma</a:t>
            </a: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ea typeface="Meiryo"/>
              </a:rPr>
              <a:t>Mentor: Siddhant Thapliyal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5B8F51-5044-92C7-4BE5-04D4E6BE4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ea typeface="Meiryo"/>
              </a:rPr>
              <a:t>Introduction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03983-A0A4-DA46-580C-B4FB8B9F1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5371" y="3421124"/>
            <a:ext cx="9993080" cy="2707291"/>
          </a:xfrm>
        </p:spPr>
        <p:txBody>
          <a:bodyPr anchor="t">
            <a:normAutofit/>
          </a:bodyPr>
          <a:lstStyle/>
          <a:p>
            <a:pPr algn="just"/>
            <a:r>
              <a:rPr lang="en-US" sz="2000" b="0" dirty="0">
                <a:solidFill>
                  <a:srgbClr val="000000"/>
                </a:solidFill>
                <a:latin typeface="Times New Roman"/>
                <a:cs typeface="Times New Roman"/>
              </a:rPr>
              <a:t>Phishing emails remain a persistent and costly cyber threat, tricking unsuspecting users into revealing sensitive information or downloading malware.</a:t>
            </a:r>
            <a:endParaRPr lang="en-US"/>
          </a:p>
          <a:p>
            <a:pPr algn="just"/>
            <a:r>
              <a:rPr lang="en-US" sz="2000" b="0" dirty="0">
                <a:solidFill>
                  <a:srgbClr val="000000"/>
                </a:solidFill>
                <a:latin typeface="Times New Roman"/>
                <a:ea typeface="Meiryo"/>
                <a:cs typeface="Times New Roman"/>
              </a:rPr>
              <a:t>Our project tackles this issue by developing a system to automatically detect phishing emails, safeguarding individuals and organizations from these malicious attacks.</a:t>
            </a:r>
            <a:endParaRPr lang="en-US" sz="2000"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74123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C3DD2-5916-0A57-E1EB-DDE77C55D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Meiryo"/>
              </a:rPr>
              <a:t>Objectives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9E12F-9D92-3466-D79C-BF160D279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7841" y="705113"/>
            <a:ext cx="6531846" cy="5197497"/>
          </a:xfrm>
        </p:spPr>
        <p:txBody>
          <a:bodyPr/>
          <a:lstStyle/>
          <a:p>
            <a:pPr algn="just"/>
            <a:r>
              <a:rPr lang="en-US" sz="2000" dirty="0">
                <a:solidFill>
                  <a:srgbClr val="000000"/>
                </a:solidFill>
                <a:latin typeface="Times New Roman"/>
                <a:cs typeface="Times New Roman"/>
              </a:rPr>
              <a:t>Enhance Detection Accuracy:</a:t>
            </a:r>
            <a:r>
              <a:rPr lang="en-US" sz="2000" b="0" dirty="0">
                <a:solidFill>
                  <a:srgbClr val="000000"/>
                </a:solidFill>
                <a:latin typeface="Times New Roman"/>
                <a:cs typeface="Times New Roman"/>
              </a:rPr>
              <a:t> We aim to develop a robust system that surpasses existing detection methods in accurately identifying phishing emails.</a:t>
            </a:r>
            <a:endParaRPr lang="en-US"/>
          </a:p>
          <a:p>
            <a:pPr algn="just"/>
            <a:r>
              <a:rPr lang="en-US" sz="2000" dirty="0">
                <a:solidFill>
                  <a:srgbClr val="000000"/>
                </a:solidFill>
                <a:latin typeface="Times New Roman"/>
                <a:cs typeface="Times New Roman"/>
              </a:rPr>
              <a:t>Reduce User Reliance on Manual Detection:</a:t>
            </a:r>
            <a:r>
              <a:rPr lang="en-US" sz="2000" b="0" dirty="0">
                <a:solidFill>
                  <a:srgbClr val="000000"/>
                </a:solidFill>
                <a:latin typeface="Times New Roman"/>
                <a:cs typeface="Times New Roman"/>
              </a:rPr>
              <a:t> By creating an automated detection system, we aim to empower users and organizations to rely less on manual identification of phishing attempts.</a:t>
            </a:r>
            <a:endParaRPr lang="en-US" sz="2000"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501010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BF665B-73FA-E091-D670-126AF21D36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33" r="-2" b="19266"/>
          <a:stretch/>
        </p:blipFill>
        <p:spPr>
          <a:xfrm>
            <a:off x="20" y="-2"/>
            <a:ext cx="12191980" cy="685800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AC75B4-B4D7-51ED-09A2-14761A592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663" y="863600"/>
            <a:ext cx="6007100" cy="3366494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sz="5600" b="0" cap="all">
                <a:solidFill>
                  <a:schemeClr val="bg1"/>
                </a:solidFill>
              </a:rPr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240042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32FF329-3A87-4F66-BA01-91CD63C81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0"/>
            <a:ext cx="4420926" cy="68381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 descr="Cubes connected with a red line">
            <a:extLst>
              <a:ext uri="{FF2B5EF4-FFF2-40B4-BE49-F238E27FC236}">
                <a16:creationId xmlns:a16="http://schemas.microsoft.com/office/drawing/2014/main" id="{53B03584-AE39-2DF9-70F9-1CAD1DBE36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582" r="12806"/>
          <a:stretch/>
        </p:blipFill>
        <p:spPr>
          <a:xfrm>
            <a:off x="20" y="719747"/>
            <a:ext cx="4458058" cy="5389675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146359"/>
            <a:ext cx="4426072" cy="71164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26076" y="748578"/>
            <a:ext cx="7765922" cy="541903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8774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9615F-90C8-2E55-0171-D6A667A987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8688" y="1521033"/>
            <a:ext cx="7346093" cy="4253561"/>
          </a:xfrm>
        </p:spPr>
        <p:txBody>
          <a:bodyPr anchor="t">
            <a:normAutofit/>
          </a:bodyPr>
          <a:lstStyle/>
          <a:p>
            <a:pPr marL="342900" indent="-342900" algn="just">
              <a:lnSpc>
                <a:spcPct val="130000"/>
              </a:lnSpc>
              <a:buAutoNum type="arabicPeriod"/>
            </a:pPr>
            <a:r>
              <a:rPr lang="en-US" dirty="0">
                <a:ea typeface="Meiryo"/>
              </a:rPr>
              <a:t>Data Preprocessing:</a:t>
            </a:r>
            <a:r>
              <a:rPr lang="en-US" b="0" dirty="0">
                <a:ea typeface="Meiryo"/>
              </a:rPr>
              <a:t> techniques like stemming and SMOTE have been used to pre-process the data and make it suitable for training the ML model.</a:t>
            </a:r>
            <a:endParaRPr lang="en-US"/>
          </a:p>
          <a:p>
            <a:pPr marL="342900" indent="-342900" algn="just">
              <a:lnSpc>
                <a:spcPct val="130000"/>
              </a:lnSpc>
              <a:buAutoNum type="arabicPeriod"/>
            </a:pPr>
            <a:r>
              <a:rPr lang="en-US" dirty="0">
                <a:ea typeface="Meiryo"/>
              </a:rPr>
              <a:t>Training:</a:t>
            </a:r>
            <a:r>
              <a:rPr lang="en-US" b="0" dirty="0">
                <a:ea typeface="Meiryo"/>
              </a:rPr>
              <a:t> multiple models were trained on the chosen dataset and random forest model provided the highest accuracy of 97%</a:t>
            </a:r>
          </a:p>
          <a:p>
            <a:pPr marL="342900" indent="-342900" algn="just">
              <a:lnSpc>
                <a:spcPct val="130000"/>
              </a:lnSpc>
              <a:buAutoNum type="arabicPeriod"/>
            </a:pPr>
            <a:r>
              <a:rPr lang="en-US" dirty="0">
                <a:ea typeface="Meiryo"/>
              </a:rPr>
              <a:t>User Interface: </a:t>
            </a:r>
            <a:r>
              <a:rPr lang="en-US" b="0" dirty="0" err="1">
                <a:ea typeface="Meiryo"/>
              </a:rPr>
              <a:t>streamlit</a:t>
            </a:r>
            <a:r>
              <a:rPr lang="en-US" b="0" dirty="0">
                <a:ea typeface="Meiryo"/>
              </a:rPr>
              <a:t>, a python module was used to create interactive UI for easy access to the model. Users can easily input a mail and check whether it is safe or not.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94069" y="6167615"/>
            <a:ext cx="7794882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407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174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7235" y="758246"/>
            <a:ext cx="4658480" cy="538631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05AC49-32F6-7831-A688-2CB2E30E4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18" y="1072110"/>
            <a:ext cx="3611029" cy="1862345"/>
          </a:xfr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Result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060C0F7-61A6-4E64-A77E-AFBD81127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84060" y="0"/>
            <a:ext cx="7507940" cy="76522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D4473-512E-9C79-8507-A2905A1E6A9A}"/>
              </a:ext>
            </a:extLst>
          </p:cNvPr>
          <p:cNvSpPr>
            <a:spLocks/>
          </p:cNvSpPr>
          <p:nvPr/>
        </p:nvSpPr>
        <p:spPr>
          <a:xfrm>
            <a:off x="637874" y="2934455"/>
            <a:ext cx="3616073" cy="2840139"/>
          </a:xfrm>
          <a:prstGeom prst="rect">
            <a:avLst/>
          </a:prstGeom>
        </p:spPr>
        <p:txBody>
          <a:bodyPr vert="horz" lIns="109728" tIns="109728" rIns="109728" bIns="91440" rtlCol="0" anchor="t">
            <a:normAutofit/>
          </a:bodyPr>
          <a:lstStyle/>
          <a:p>
            <a:pPr>
              <a:lnSpc>
                <a:spcPct val="140000"/>
              </a:lnSpc>
              <a:spcBef>
                <a:spcPts val="930"/>
              </a:spcBef>
              <a:spcAft>
                <a:spcPts val="600"/>
              </a:spcAft>
              <a:buFont typeface="Corbel" panose="020B0503020204020204" pitchFamily="34" charset="0"/>
            </a:pPr>
            <a:r>
              <a:rPr lang="en-US" spc="150">
                <a:solidFill>
                  <a:schemeClr val="tx1">
                    <a:lumMod val="75000"/>
                    <a:lumOff val="25000"/>
                  </a:schemeClr>
                </a:solidFill>
              </a:rPr>
              <a:t>The Random Forest model trained on the dataset of emails declared safe or classified as phishing provided a score of 97%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46D5599-9817-6EDA-6ED1-3DE66563B5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21" r="24781"/>
          <a:stretch/>
        </p:blipFill>
        <p:spPr>
          <a:xfrm>
            <a:off x="4695713" y="713436"/>
            <a:ext cx="7500472" cy="5431128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6" y="6144564"/>
            <a:ext cx="4656246" cy="7134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15122" y="6167615"/>
            <a:ext cx="7473828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6241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713436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312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6072" cy="1804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 descr="Graph on document with pen">
            <a:extLst>
              <a:ext uri="{FF2B5EF4-FFF2-40B4-BE49-F238E27FC236}">
                <a16:creationId xmlns:a16="http://schemas.microsoft.com/office/drawing/2014/main" id="{439B1D2A-4F4A-1472-CA81-83013F0F92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67" r="8831" b="10"/>
          <a:stretch/>
        </p:blipFill>
        <p:spPr>
          <a:xfrm>
            <a:off x="20" y="1804072"/>
            <a:ext cx="4458058" cy="4349801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26076" y="0"/>
            <a:ext cx="7765922" cy="616761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530165-B2F2-1054-61DE-C8E324699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634" y="490601"/>
            <a:ext cx="3864598" cy="810264"/>
          </a:xfrm>
        </p:spPr>
        <p:txBody>
          <a:bodyPr anchor="b">
            <a:normAutofit fontScale="90000"/>
          </a:bodyPr>
          <a:lstStyle/>
          <a:p>
            <a:r>
              <a:rPr lang="en-US" dirty="0">
                <a:ea typeface="Meiryo"/>
              </a:rPr>
              <a:t>Future Work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753806"/>
            <a:ext cx="4425696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F1606A23-16AE-3F7E-794E-E946564D6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637" y="1523058"/>
            <a:ext cx="7142634" cy="4251537"/>
          </a:xfrm>
        </p:spPr>
        <p:txBody>
          <a:bodyPr vert="horz" lIns="109728" tIns="109728" rIns="109728" bIns="91440" rtlCol="0" anchor="t">
            <a:noAutofit/>
          </a:bodyPr>
          <a:lstStyle/>
          <a:p>
            <a:pPr marL="285750" indent="-285750" algn="just">
              <a:lnSpc>
                <a:spcPct val="130000"/>
              </a:lnSpc>
              <a:buFont typeface="Arial"/>
              <a:buChar char="•"/>
            </a:pPr>
            <a:r>
              <a:rPr lang="en-US" sz="1400" dirty="0">
                <a:latin typeface="Times New Roman"/>
                <a:cs typeface="Times New Roman"/>
              </a:rPr>
              <a:t>Improved Dataset</a:t>
            </a:r>
            <a:r>
              <a:rPr lang="en-US" sz="1400" b="0" dirty="0">
                <a:latin typeface="Times New Roman"/>
                <a:cs typeface="Times New Roman"/>
              </a:rPr>
              <a:t>: Enhance dataset diversity with more emails from various sources, languages, and time periods. Real-time data integration and detailed annotations can further enrich the dataset's quality.</a:t>
            </a:r>
            <a:endParaRPr lang="en-US" sz="1400" dirty="0">
              <a:ea typeface="Meiryo"/>
            </a:endParaRPr>
          </a:p>
          <a:p>
            <a:pPr marL="285750" indent="-285750" algn="just">
              <a:lnSpc>
                <a:spcPct val="130000"/>
              </a:lnSpc>
              <a:buFont typeface="Arial"/>
              <a:buChar char="•"/>
            </a:pPr>
            <a:r>
              <a:rPr lang="en-US" sz="1400" dirty="0">
                <a:latin typeface="Times New Roman"/>
                <a:cs typeface="Times New Roman"/>
              </a:rPr>
              <a:t>Advanced Techniques</a:t>
            </a:r>
            <a:r>
              <a:rPr lang="en-US" sz="1400" b="0" dirty="0">
                <a:latin typeface="Times New Roman"/>
                <a:cs typeface="Times New Roman"/>
              </a:rPr>
              <a:t>: Explore advanced machine learning approaches such as Recurrent Neural Networks (RNNs) and Transformer models (e.g., GPT) to capture complex email content dependencies and improve detection accuracy.</a:t>
            </a:r>
            <a:endParaRPr lang="en-US" sz="1400" dirty="0">
              <a:ea typeface="Meiryo"/>
            </a:endParaRPr>
          </a:p>
          <a:p>
            <a:pPr marL="285750" indent="-285750" algn="just">
              <a:lnSpc>
                <a:spcPct val="130000"/>
              </a:lnSpc>
              <a:buFont typeface="Arial"/>
              <a:buChar char="•"/>
            </a:pPr>
            <a:r>
              <a:rPr lang="en-US" sz="1400" dirty="0">
                <a:latin typeface="Times New Roman"/>
                <a:cs typeface="Times New Roman"/>
              </a:rPr>
              <a:t>Enhanced Feature Extraction</a:t>
            </a:r>
            <a:r>
              <a:rPr lang="en-US" sz="1400" b="0" dirty="0">
                <a:latin typeface="Times New Roman"/>
                <a:cs typeface="Times New Roman"/>
              </a:rPr>
              <a:t>: Utilize semantic analysis, behavioral features, and email metadata to extract deeper insights from email content and improve phishing detection capabilities.</a:t>
            </a:r>
            <a:endParaRPr lang="en-US" sz="1400" dirty="0">
              <a:ea typeface="Meiryo"/>
            </a:endParaRPr>
          </a:p>
          <a:p>
            <a:pPr marL="285750" indent="-285750" algn="just">
              <a:lnSpc>
                <a:spcPct val="130000"/>
              </a:lnSpc>
              <a:buFont typeface="Arial"/>
              <a:buChar char="•"/>
            </a:pPr>
            <a:r>
              <a:rPr lang="en-US" sz="1400" dirty="0">
                <a:latin typeface="Times New Roman"/>
                <a:cs typeface="Times New Roman"/>
              </a:rPr>
              <a:t>Model Evaluation and Deployment</a:t>
            </a:r>
            <a:r>
              <a:rPr lang="en-US" sz="1400" b="0" dirty="0">
                <a:latin typeface="Times New Roman"/>
                <a:cs typeface="Times New Roman"/>
              </a:rPr>
              <a:t>: Implement real-time evaluation, adaptive learning strategies, and user feedback integration to continuously refine and optimize the detection models in real-world environments.</a:t>
            </a:r>
            <a:endParaRPr lang="en-US" sz="1400" dirty="0">
              <a:ea typeface="Meiryo"/>
            </a:endParaRPr>
          </a:p>
          <a:p>
            <a:pPr algn="just">
              <a:lnSpc>
                <a:spcPct val="130000"/>
              </a:lnSpc>
            </a:pPr>
            <a:endParaRPr lang="en-US" sz="1400" dirty="0">
              <a:ea typeface="Meiryo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049" y="6167615"/>
            <a:ext cx="12192001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407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0917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Content Placeholder 3" descr="Information Technology Background Vector Art, Icons, and Graphics for ...">
            <a:extLst>
              <a:ext uri="{FF2B5EF4-FFF2-40B4-BE49-F238E27FC236}">
                <a16:creationId xmlns:a16="http://schemas.microsoft.com/office/drawing/2014/main" id="{12CF6D62-AC54-EA5E-9245-754AE681C2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685" b="9046"/>
          <a:stretch/>
        </p:blipFill>
        <p:spPr>
          <a:xfrm>
            <a:off x="20" y="-2"/>
            <a:ext cx="12191980" cy="685800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770E17-57F1-3395-2826-35E9009EE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663" y="863600"/>
            <a:ext cx="6007100" cy="3366494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sz="6000" b="0" cap="all">
                <a:solidFill>
                  <a:schemeClr val="bg1"/>
                </a:solidFill>
              </a:rPr>
              <a:t>Thank You</a:t>
            </a:r>
          </a:p>
        </p:txBody>
      </p:sp>
    </p:spTree>
    <p:extLst>
      <p:ext uri="{BB962C8B-B14F-4D97-AF65-F5344CB8AC3E}">
        <p14:creationId xmlns:p14="http://schemas.microsoft.com/office/powerpoint/2010/main" val="1652404791"/>
      </p:ext>
    </p:extLst>
  </p:cSld>
  <p:clrMapOvr>
    <a:masterClrMapping/>
  </p:clrMapOvr>
</p:sld>
</file>

<file path=ppt/theme/theme1.xml><?xml version="1.0" encoding="utf-8"?>
<a:theme xmlns:a="http://schemas.openxmlformats.org/drawingml/2006/main" name="ShojiVTI">
  <a:themeElements>
    <a:clrScheme name="Shoji">
      <a:dk1>
        <a:sysClr val="windowText" lastClr="000000"/>
      </a:dk1>
      <a:lt1>
        <a:sysClr val="window" lastClr="FFFFFF"/>
      </a:lt1>
      <a:dk2>
        <a:srgbClr val="595460"/>
      </a:dk2>
      <a:lt2>
        <a:srgbClr val="EBEDEB"/>
      </a:lt2>
      <a:accent1>
        <a:srgbClr val="97A7B8"/>
      </a:accent1>
      <a:accent2>
        <a:srgbClr val="A5B592"/>
      </a:accent2>
      <a:accent3>
        <a:srgbClr val="CED228"/>
      </a:accent3>
      <a:accent4>
        <a:srgbClr val="D1C499"/>
      </a:accent4>
      <a:accent5>
        <a:srgbClr val="BDB3B6"/>
      </a:accent5>
      <a:accent6>
        <a:srgbClr val="C5A98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ShojiVTI</vt:lpstr>
      <vt:lpstr>Cyberthreat  analysis</vt:lpstr>
      <vt:lpstr>Introduction</vt:lpstr>
      <vt:lpstr>Objectives</vt:lpstr>
      <vt:lpstr>Methodology</vt:lpstr>
      <vt:lpstr>PowerPoint Presentation</vt:lpstr>
      <vt:lpstr>Result</vt:lpstr>
      <vt:lpstr>Future Work</vt:lpstr>
      <vt:lpstr>Thank 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182</cp:revision>
  <dcterms:created xsi:type="dcterms:W3CDTF">2024-07-05T14:59:55Z</dcterms:created>
  <dcterms:modified xsi:type="dcterms:W3CDTF">2024-07-05T17:13:33Z</dcterms:modified>
</cp:coreProperties>
</file>

<file path=docProps/thumbnail.jpeg>
</file>